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325" r:id="rId4"/>
    <p:sldId id="337" r:id="rId5"/>
    <p:sldId id="355" r:id="rId6"/>
    <p:sldId id="356" r:id="rId7"/>
    <p:sldId id="357" r:id="rId8"/>
    <p:sldId id="333" r:id="rId9"/>
    <p:sldId id="259" r:id="rId10"/>
    <p:sldId id="329" r:id="rId11"/>
    <p:sldId id="299" r:id="rId12"/>
    <p:sldId id="351" r:id="rId13"/>
    <p:sldId id="342" r:id="rId14"/>
    <p:sldId id="352" r:id="rId15"/>
    <p:sldId id="300" r:id="rId16"/>
    <p:sldId id="341" r:id="rId17"/>
    <p:sldId id="347" r:id="rId18"/>
    <p:sldId id="345" r:id="rId19"/>
    <p:sldId id="326" r:id="rId20"/>
    <p:sldId id="353" r:id="rId21"/>
    <p:sldId id="343" r:id="rId22"/>
    <p:sldId id="354" r:id="rId23"/>
    <p:sldId id="314" r:id="rId24"/>
    <p:sldId id="350" r:id="rId25"/>
    <p:sldId id="348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12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带标题，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、图片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中国文明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第九周：丝、麻、棉、毛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7880" y="5408767"/>
            <a:ext cx="857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我们以何为衣？它们从哪里来？</a:t>
            </a:r>
          </a:p>
        </p:txBody>
      </p:sp>
      <p:pic>
        <p:nvPicPr>
          <p:cNvPr id="6" name="图片 5" descr="u=3489035220,4073461124&amp;fm=21&amp;gp=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0" y="2017059"/>
            <a:ext cx="3298120" cy="3298120"/>
          </a:xfrm>
          <a:prstGeom prst="rect">
            <a:avLst/>
          </a:prstGeom>
        </p:spPr>
      </p:pic>
      <p:pic>
        <p:nvPicPr>
          <p:cNvPr id="7" name="图片 6" descr="85712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38" y="2017058"/>
            <a:ext cx="3454924" cy="3298120"/>
          </a:xfrm>
          <a:prstGeom prst="rect">
            <a:avLst/>
          </a:prstGeom>
        </p:spPr>
      </p:pic>
      <p:pic>
        <p:nvPicPr>
          <p:cNvPr id="9" name="图片 8" descr="69362112_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99" y="2017058"/>
            <a:ext cx="4621524" cy="3298119"/>
          </a:xfrm>
          <a:prstGeom prst="rect">
            <a:avLst/>
          </a:prstGeom>
        </p:spPr>
      </p:pic>
      <p:pic>
        <p:nvPicPr>
          <p:cNvPr id="10" name="图片 9" descr="20130218094436-196275955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25" y="2017059"/>
            <a:ext cx="4711598" cy="32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39002428_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53" r="-41453"/>
          <a:stretch>
            <a:fillRect/>
          </a:stretch>
        </p:blipFill>
        <p:spPr/>
      </p:pic>
      <p:sp>
        <p:nvSpPr>
          <p:cNvPr id="5" name="文本框 4"/>
          <p:cNvSpPr txBox="1"/>
          <p:nvPr/>
        </p:nvSpPr>
        <p:spPr>
          <a:xfrm>
            <a:off x="533400" y="1549400"/>
            <a:ext cx="48641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马王堆一号墓</a:t>
            </a:r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（辛追墓）</a:t>
            </a:r>
            <a:endParaRPr kumimoji="1" lang="en-US" altLang="zh-CN" sz="2400" dirty="0">
              <a:latin typeface="华文中宋"/>
              <a:ea typeface="华文中宋"/>
              <a:cs typeface="华文中宋"/>
            </a:endParaRPr>
          </a:p>
          <a:p>
            <a:endParaRPr kumimoji="1" lang="zh-CN" altLang="en-US" sz="2400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织物品种：纱、绢、罗、锦、绮、绣</a:t>
            </a:r>
          </a:p>
          <a:p>
            <a:endParaRPr kumimoji="1" lang="en-US" altLang="zh-CN" sz="2000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sz="20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素纱单衣：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衣长</a:t>
            </a:r>
            <a:r>
              <a:rPr kumimoji="1" lang="en-US" altLang="zh-CN" sz="2000" dirty="0">
                <a:latin typeface="华文中宋"/>
                <a:ea typeface="华文中宋"/>
                <a:cs typeface="华文中宋"/>
              </a:rPr>
              <a:t>128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厘米，袖长</a:t>
            </a:r>
            <a:r>
              <a:rPr kumimoji="1" lang="en-US" altLang="zh-CN" sz="2000" dirty="0">
                <a:latin typeface="华文中宋"/>
                <a:ea typeface="华文中宋"/>
                <a:cs typeface="华文中宋"/>
              </a:rPr>
              <a:t>180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厘米，重</a:t>
            </a:r>
            <a:r>
              <a:rPr kumimoji="1" lang="en-US" altLang="zh-CN" sz="2000" dirty="0">
                <a:latin typeface="华文中宋"/>
                <a:ea typeface="华文中宋"/>
                <a:cs typeface="华文中宋"/>
              </a:rPr>
              <a:t>49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克。</a:t>
            </a:r>
          </a:p>
          <a:p>
            <a:r>
              <a:rPr kumimoji="1" lang="zh-CN" altLang="en-US" sz="20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纱料：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幅宽</a:t>
            </a:r>
            <a:r>
              <a:rPr kumimoji="1" lang="en-US" altLang="zh-CN" sz="2000" dirty="0">
                <a:latin typeface="华文中宋"/>
                <a:ea typeface="华文中宋"/>
                <a:cs typeface="华文中宋"/>
              </a:rPr>
              <a:t>49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厘米，长</a:t>
            </a:r>
            <a:r>
              <a:rPr kumimoji="1" lang="en-US" altLang="zh-CN" sz="2000" dirty="0">
                <a:latin typeface="华文中宋"/>
                <a:ea typeface="华文中宋"/>
                <a:cs typeface="华文中宋"/>
              </a:rPr>
              <a:t>45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厘米，重</a:t>
            </a:r>
            <a:r>
              <a:rPr kumimoji="1" lang="en-US" altLang="zh-CN" sz="2000" dirty="0">
                <a:latin typeface="华文中宋"/>
                <a:ea typeface="华文中宋"/>
                <a:cs typeface="华文中宋"/>
              </a:rPr>
              <a:t>2.8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克。</a:t>
            </a:r>
          </a:p>
          <a:p>
            <a:r>
              <a:rPr kumimoji="1" lang="zh-CN" altLang="en-US" sz="20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起绒锦：</a:t>
            </a:r>
          </a:p>
          <a:p>
            <a:r>
              <a:rPr kumimoji="1" lang="zh-CN" altLang="en-US" sz="20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帛书和帛画：</a:t>
            </a:r>
            <a:r>
              <a:rPr kumimoji="1" lang="en-US" altLang="zh-CN" sz="2000" dirty="0">
                <a:latin typeface="华文中宋"/>
                <a:ea typeface="华文中宋"/>
                <a:cs typeface="华文中宋"/>
              </a:rPr>
              <a:t>T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型帛画；帛书</a:t>
            </a:r>
            <a:r>
              <a:rPr kumimoji="1" lang="en-US" altLang="zh-CN" sz="2000" dirty="0">
                <a:latin typeface="华文中宋"/>
                <a:ea typeface="华文中宋"/>
                <a:cs typeface="华文中宋"/>
              </a:rPr>
              <a:t>20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余种。</a:t>
            </a:r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766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519192" y="5616122"/>
            <a:ext cx="8071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素纱衣                                          平地罗起龙凤纹绣</a:t>
            </a:r>
            <a:endParaRPr lang="en-US" altLang="zh-CN" sz="20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6" name="内容占位符 5" descr="rb0412160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r="24294"/>
          <a:stretch>
            <a:fillRect/>
          </a:stretch>
        </p:blipFill>
        <p:spPr>
          <a:xfrm>
            <a:off x="4783568" y="914401"/>
            <a:ext cx="3619162" cy="4635499"/>
          </a:xfrm>
        </p:spPr>
      </p:pic>
      <p:pic>
        <p:nvPicPr>
          <p:cNvPr id="5" name="图片 4" descr="06_00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536701"/>
            <a:ext cx="4372131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锦：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重经或者重纬的多彩提花丝织物。</a:t>
            </a: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经锦和纬锦：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经线起花为经锦，纬线起花为纬锦。</a:t>
            </a:r>
            <a:endParaRPr kumimoji="1" lang="en-US" altLang="zh-CN" dirty="0">
              <a:solidFill>
                <a:srgbClr val="0000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经锦为传统织法，采用二经三经夹纬织法，蜀锦为代表。</a:t>
            </a:r>
          </a:p>
          <a:p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纬锦采用二经三经提二枚压一枚织法。</a:t>
            </a:r>
            <a:endParaRPr kumimoji="1" lang="en-US" altLang="zh-CN" dirty="0">
              <a:solidFill>
                <a:srgbClr val="0000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唐之前以经锦为主，纬锦为辅，唐之后发生逆转。</a:t>
            </a:r>
          </a:p>
          <a:p>
            <a:endParaRPr kumimoji="1" lang="zh-CN" altLang="en-US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1231900"/>
          </a:xfrm>
        </p:spPr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唐锦：</a:t>
            </a:r>
            <a:br>
              <a:rPr kumimoji="1" lang="en-US" altLang="zh-CN" sz="2400" dirty="0">
                <a:latin typeface="华文中宋"/>
                <a:ea typeface="华文中宋"/>
                <a:cs typeface="华文中宋"/>
              </a:rPr>
            </a:br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经锦和纬锦</a:t>
            </a:r>
          </a:p>
        </p:txBody>
      </p:sp>
      <p:pic>
        <p:nvPicPr>
          <p:cNvPr id="6" name="图片占位符 5" descr="2447424922516295562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1" r="16482" b="38265"/>
          <a:stretch/>
        </p:blipFill>
        <p:spPr/>
      </p:pic>
    </p:spTree>
    <p:extLst>
      <p:ext uri="{BB962C8B-B14F-4D97-AF65-F5344CB8AC3E}">
        <p14:creationId xmlns:p14="http://schemas.microsoft.com/office/powerpoint/2010/main" val="127431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90719212623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71" b="-31071"/>
          <a:stretch>
            <a:fillRect/>
          </a:stretch>
        </p:blipFill>
        <p:spPr>
          <a:xfrm>
            <a:off x="4622800" y="708486"/>
            <a:ext cx="4229847" cy="5417677"/>
          </a:xfrm>
        </p:spPr>
      </p:pic>
      <p:pic>
        <p:nvPicPr>
          <p:cNvPr id="3" name="图片 2" descr="pz060101_d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5" y="1778000"/>
            <a:ext cx="4300951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9edb2fff68f8bc2fa75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1" y="1625600"/>
            <a:ext cx="4288850" cy="3537114"/>
          </a:xfrm>
          <a:prstGeom prst="rect">
            <a:avLst/>
          </a:prstGeom>
        </p:spPr>
      </p:pic>
      <p:pic>
        <p:nvPicPr>
          <p:cNvPr id="6" name="内容占位符 5" descr="49edb2ff3277470b01b2c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r="29907"/>
          <a:stretch>
            <a:fillRect/>
          </a:stretch>
        </p:blipFill>
        <p:spPr>
          <a:xfrm>
            <a:off x="4783138" y="914401"/>
            <a:ext cx="3878262" cy="4967748"/>
          </a:xfrm>
        </p:spPr>
      </p:pic>
    </p:spTree>
    <p:extLst>
      <p:ext uri="{BB962C8B-B14F-4D97-AF65-F5344CB8AC3E}">
        <p14:creationId xmlns:p14="http://schemas.microsoft.com/office/powerpoint/2010/main" val="6676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368300" y="1511300"/>
            <a:ext cx="27559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正仓院</a:t>
            </a:r>
            <a:endParaRPr lang="en-US" altLang="zh-CN" sz="2000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始建于</a:t>
            </a:r>
            <a:r>
              <a:rPr lang="en-US" altLang="zh-CN" sz="2000" dirty="0">
                <a:latin typeface="华文中宋"/>
                <a:ea typeface="华文中宋"/>
                <a:cs typeface="华文中宋"/>
              </a:rPr>
              <a:t>8</a:t>
            </a: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世纪后期。位于东大寺大佛殿西北，“校仓造”结构。正仓院宝物以圣武天皇遗物为基础形成。圣武天皇于</a:t>
            </a:r>
            <a:r>
              <a:rPr lang="en-US" altLang="zh-CN" sz="2000" dirty="0">
                <a:latin typeface="华文中宋"/>
                <a:ea typeface="华文中宋"/>
                <a:cs typeface="华文中宋"/>
              </a:rPr>
              <a:t>749</a:t>
            </a: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年让位给女儿孝谦天皇后称圣武上皇。</a:t>
            </a:r>
            <a:r>
              <a:rPr lang="en-US" altLang="zh-CN" sz="2000" dirty="0">
                <a:latin typeface="华文中宋"/>
                <a:ea typeface="华文中宋"/>
                <a:cs typeface="华文中宋"/>
              </a:rPr>
              <a:t>756</a:t>
            </a: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年，光明皇太后将圣武天皇遗物捐给东大寺。</a:t>
            </a:r>
            <a:endParaRPr lang="en-US" altLang="zh-CN" sz="20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3" name="图片 2" descr="102018504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68" y="1498600"/>
            <a:ext cx="5110562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6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4479061771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040" b="-101040"/>
          <a:stretch>
            <a:fillRect/>
          </a:stretch>
        </p:blipFill>
        <p:spPr>
          <a:xfrm>
            <a:off x="1218826" y="-1369702"/>
            <a:ext cx="6337674" cy="8117426"/>
          </a:xfrm>
        </p:spPr>
      </p:pic>
      <p:sp>
        <p:nvSpPr>
          <p:cNvPr id="5" name="文本框 4"/>
          <p:cNvSpPr txBox="1"/>
          <p:nvPr/>
        </p:nvSpPr>
        <p:spPr>
          <a:xfrm>
            <a:off x="1218826" y="4660900"/>
            <a:ext cx="690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正仓院宝物中，圣武天皇遗物即为输入唐物。</a:t>
            </a:r>
          </a:p>
        </p:txBody>
      </p:sp>
    </p:spTree>
    <p:extLst>
      <p:ext uri="{BB962C8B-B14F-4D97-AF65-F5344CB8AC3E}">
        <p14:creationId xmlns:p14="http://schemas.microsoft.com/office/powerpoint/2010/main" val="3680361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74a483jw1drrabem5f3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26" y="1003300"/>
            <a:ext cx="4219786" cy="4267200"/>
          </a:xfrm>
          <a:prstGeom prst="rect">
            <a:avLst/>
          </a:prstGeom>
        </p:spPr>
      </p:pic>
      <p:pic>
        <p:nvPicPr>
          <p:cNvPr id="3" name="图片 2" descr="20140408095707_xBTuA.thumb.700_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" y="749301"/>
            <a:ext cx="360057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4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4800" y="711199"/>
            <a:ext cx="8553450" cy="863601"/>
          </a:xfrm>
        </p:spPr>
        <p:txBody>
          <a:bodyPr>
            <a:normAutofit/>
          </a:bodyPr>
          <a:lstStyle/>
          <a:p>
            <a:r>
              <a:rPr kumimoji="1" lang="zh-CN" altLang="en-US" sz="36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丝绸之路</a:t>
            </a:r>
          </a:p>
        </p:txBody>
      </p:sp>
      <p:pic>
        <p:nvPicPr>
          <p:cNvPr id="2" name="内容占位符 1" descr="397273-20160314090447553-892007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0" b="-40780"/>
          <a:stretch>
            <a:fillRect/>
          </a:stretch>
        </p:blipFill>
        <p:spPr>
          <a:xfrm>
            <a:off x="304800" y="1300473"/>
            <a:ext cx="8553451" cy="4825691"/>
          </a:xfrm>
        </p:spPr>
      </p:pic>
    </p:spTree>
    <p:extLst>
      <p:ext uri="{BB962C8B-B14F-4D97-AF65-F5344CB8AC3E}">
        <p14:creationId xmlns:p14="http://schemas.microsoft.com/office/powerpoint/2010/main" val="168637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丝绸之路的界定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5901" y="2133600"/>
            <a:ext cx="7372350" cy="39925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丝绸之路是德国地理学家李希霍芬于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1877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年提出的。</a:t>
            </a:r>
            <a:endParaRPr kumimoji="1" lang="en-US" altLang="zh-CN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  <a:p>
            <a:pPr>
              <a:spcBef>
                <a:spcPts val="1200"/>
              </a:spcBef>
            </a:pP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丝绸之路是连接中国与印度、中亚和西亚，以丝绸贸易为媒介的交通道路体系。丝绸之路形成于汉武帝时期（公元前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2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世纪中期）</a:t>
            </a:r>
            <a:endParaRPr kumimoji="1" lang="en-US" altLang="zh-CN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  <a:p>
            <a:pPr>
              <a:spcBef>
                <a:spcPts val="1200"/>
              </a:spcBef>
            </a:pP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丝绸是丝绸之路上自中国外输的交易品之一。</a:t>
            </a:r>
          </a:p>
          <a:p>
            <a:endParaRPr kumimoji="1" lang="en-US" altLang="zh-CN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218268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最早的服饰</a:t>
            </a:r>
          </a:p>
        </p:txBody>
      </p:sp>
      <p:pic>
        <p:nvPicPr>
          <p:cNvPr id="4" name="内容占位符 3" descr="W0201411115140417963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46" r="-40446"/>
          <a:stretch>
            <a:fillRect/>
          </a:stretch>
        </p:blipFill>
        <p:spPr>
          <a:xfrm>
            <a:off x="4367856" y="1955800"/>
            <a:ext cx="4598344" cy="4270619"/>
          </a:xfrm>
        </p:spPr>
      </p:pic>
      <p:sp>
        <p:nvSpPr>
          <p:cNvPr id="5" name="文本框 4"/>
          <p:cNvSpPr txBox="1"/>
          <p:nvPr/>
        </p:nvSpPr>
        <p:spPr>
          <a:xfrm>
            <a:off x="457200" y="3530600"/>
            <a:ext cx="450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后汉书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舆服志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“衣毛而冒皮”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山顶洞人的服饰</a:t>
            </a:r>
          </a:p>
        </p:txBody>
      </p:sp>
    </p:spTree>
    <p:extLst>
      <p:ext uri="{BB962C8B-B14F-4D97-AF65-F5344CB8AC3E}">
        <p14:creationId xmlns:p14="http://schemas.microsoft.com/office/powerpoint/2010/main" val="3885207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>
                <a:latin typeface="华文中宋"/>
                <a:ea typeface="华文中宋"/>
                <a:cs typeface="华文中宋"/>
              </a:rPr>
              <a:t>麻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：中国特色的植物性织物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45538" y="1933061"/>
            <a:ext cx="4012711" cy="399256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葛：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葛藤</a:t>
            </a:r>
            <a:endParaRPr kumimoji="1" lang="zh-CN" altLang="en-US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大麻：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汉麻</a:t>
            </a:r>
            <a:endParaRPr kumimoji="1" lang="zh-CN" altLang="en-US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苎麻：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中国草</a:t>
            </a:r>
            <a:endParaRPr kumimoji="1" lang="zh-CN" altLang="en-US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苘（</a:t>
            </a:r>
            <a:r>
              <a:rPr kumimoji="1" lang="en-US" altLang="zh-CN" dirty="0" err="1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qing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）麻：</a:t>
            </a:r>
          </a:p>
          <a:p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麻布的制作过程：种麻收麻；脱胶；绩麻纺线；织布</a:t>
            </a:r>
            <a:endParaRPr kumimoji="1" lang="en-US" altLang="zh-CN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</p:txBody>
      </p:sp>
      <p:pic>
        <p:nvPicPr>
          <p:cNvPr id="5" name="图片 4" descr="wKhQolXkIhqEP5YIAAAAAPXvxcw4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33061"/>
            <a:ext cx="4178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9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50900" y="914400"/>
            <a:ext cx="8001747" cy="521176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葛：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葛藤，葛麻，精细葛布为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絺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（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chi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）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,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粗糙葛布为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綌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（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xi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），更细之綌为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绉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。“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冬日麋裘，夏日葛衣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”。葛麻单纤维较短，不适于精加工。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苎麻：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中国麻，荨麻科多年生草本植物。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纻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、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絟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（未练）</a:t>
            </a: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苘麻：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锦葵科一年生草本植物。纺纱性能不及大麻和苎麻。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大麻：绀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、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缌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（先练后织）、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緆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（先织后练）、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緰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（緆中细者）、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丝慧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（四川麻布）</a:t>
            </a:r>
          </a:p>
        </p:txBody>
      </p:sp>
    </p:spTree>
    <p:extLst>
      <p:ext uri="{BB962C8B-B14F-4D97-AF65-F5344CB8AC3E}">
        <p14:creationId xmlns:p14="http://schemas.microsoft.com/office/powerpoint/2010/main" val="32043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50900" y="914400"/>
            <a:ext cx="8001747" cy="521176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麻并不粗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：长沙五里牌战国墓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M406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麻衣：每平方厘米，经纱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28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根，纬纱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24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根。</a:t>
            </a:r>
          </a:p>
          <a:p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汉代麻布经纱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80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根为一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升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，汉布布幅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2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尺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2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寸（约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44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厘米），达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15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升，可作吉服。最细的麻布达到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30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升。</a:t>
            </a:r>
          </a:p>
          <a:p>
            <a:endParaRPr kumimoji="1" lang="zh-CN" altLang="en-US" dirty="0"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2214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520700" y="4264113"/>
            <a:ext cx="6946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徽宗仿张萱</a:t>
            </a:r>
            <a:r>
              <a:rPr lang="en-US" altLang="zh-CN" sz="2000" dirty="0">
                <a:latin typeface="华文中宋"/>
                <a:ea typeface="华文中宋"/>
                <a:cs typeface="华文中宋"/>
              </a:rPr>
              <a:t>《</a:t>
            </a: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捣练图</a:t>
            </a:r>
            <a:r>
              <a:rPr lang="en-US" altLang="zh-CN" sz="2000" dirty="0">
                <a:latin typeface="华文中宋"/>
                <a:ea typeface="华文中宋"/>
                <a:cs typeface="华文中宋"/>
              </a:rPr>
              <a:t>》</a:t>
            </a:r>
            <a:r>
              <a:rPr lang="zh-CN" altLang="en-US" sz="2000" dirty="0">
                <a:latin typeface="华文中宋"/>
                <a:ea typeface="华文中宋"/>
                <a:cs typeface="华文中宋"/>
              </a:rPr>
              <a:t>，冈仓天心购自北京，现藏波士顿美术馆。该图完整地展现了导练、缝制、熨烫等制作流程。</a:t>
            </a:r>
            <a:endParaRPr lang="en-US" altLang="zh-CN" sz="20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2" name="图片 1" descr="1ad5ad6eddc451dad3b8464db1fd5266d11632c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9468"/>
            <a:ext cx="9144000" cy="7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55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3073115372518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1323974"/>
            <a:ext cx="4935970" cy="3324225"/>
          </a:xfrm>
          <a:prstGeom prst="rect">
            <a:avLst/>
          </a:prstGeom>
        </p:spPr>
      </p:pic>
      <p:pic>
        <p:nvPicPr>
          <p:cNvPr id="6" name="图片 5" descr="47028295tcc1a47ef2f20&amp;690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2" y="1323975"/>
            <a:ext cx="3504837" cy="35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6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0e4ec60gda4c817a760d&amp;69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042878"/>
            <a:ext cx="7900634" cy="42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9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中国自身的织物世界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9100" y="1933061"/>
            <a:ext cx="7169150" cy="399256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布为麻布。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尔雅</a:t>
            </a:r>
            <a:r>
              <a:rPr kumimoji="1" lang="en-US" altLang="zh-CN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》“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麻、苎、葛曰布”。</a:t>
            </a:r>
            <a:endParaRPr kumimoji="1" lang="en-US" altLang="zh-CN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有绵无棉。</a:t>
            </a:r>
            <a:endParaRPr kumimoji="1"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绵布各有贵贱。</a:t>
            </a:r>
            <a:endParaRPr kumimoji="1"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绵沿丝绸之路外传。</a:t>
            </a:r>
            <a:endParaRPr kumimoji="1"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13016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丝：中国特色的树上羊毛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45538" y="1933061"/>
            <a:ext cx="4012711" cy="399256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丝绸神话：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伏羲始创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；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嫘祖始蚕</a:t>
            </a:r>
            <a:endParaRPr kumimoji="1"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亲蚕礼：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季春之月皇后主持。</a:t>
            </a:r>
            <a:endParaRPr kumimoji="1" lang="en-US" altLang="zh-CN" dirty="0">
              <a:solidFill>
                <a:srgbClr val="0000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技术过程：养蚕得茧（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动物性资源</a:t>
            </a:r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）；缫丝纺线；</a:t>
            </a:r>
            <a:endParaRPr kumimoji="1" lang="en-US" altLang="zh-CN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</p:txBody>
      </p:sp>
      <p:pic>
        <p:nvPicPr>
          <p:cNvPr id="4" name="图片 3" descr="20160204064137_9f43226ead8423c44fd789eb24d4f7b7_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33061"/>
            <a:ext cx="4561376" cy="35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2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19099" y="4659126"/>
            <a:ext cx="8304213" cy="1309873"/>
          </a:xfrm>
        </p:spPr>
        <p:txBody>
          <a:bodyPr>
            <a:normAutofit/>
          </a:bodyPr>
          <a:lstStyle/>
          <a:p>
            <a:r>
              <a:rPr kumimoji="1" lang="zh-CN" altLang="en-US" sz="18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西阴村蚕茧：</a:t>
            </a:r>
            <a:r>
              <a:rPr kumimoji="1" lang="en-US" altLang="zh-CN" sz="1800" dirty="0">
                <a:latin typeface="华文中宋"/>
                <a:ea typeface="华文中宋"/>
                <a:cs typeface="华文中宋"/>
              </a:rPr>
              <a:t>1926</a:t>
            </a:r>
            <a:r>
              <a:rPr kumimoji="1" lang="zh-CN" altLang="en-US" sz="1800" dirty="0">
                <a:latin typeface="华文中宋"/>
                <a:ea typeface="华文中宋"/>
                <a:cs typeface="华文中宋"/>
              </a:rPr>
              <a:t>年李济在西阴村发现，长</a:t>
            </a:r>
            <a:r>
              <a:rPr kumimoji="1" lang="en-US" altLang="zh-CN" sz="1800" dirty="0">
                <a:latin typeface="华文中宋"/>
                <a:ea typeface="华文中宋"/>
                <a:cs typeface="华文中宋"/>
              </a:rPr>
              <a:t>13.6</a:t>
            </a:r>
            <a:r>
              <a:rPr kumimoji="1" lang="zh-CN" altLang="en-US" sz="1800" dirty="0">
                <a:latin typeface="华文中宋"/>
                <a:ea typeface="华文中宋"/>
                <a:cs typeface="华文中宋"/>
              </a:rPr>
              <a:t>毫米，宽</a:t>
            </a:r>
            <a:r>
              <a:rPr kumimoji="1" lang="en-US" altLang="zh-CN" sz="1800" dirty="0">
                <a:latin typeface="华文中宋"/>
                <a:ea typeface="华文中宋"/>
                <a:cs typeface="华文中宋"/>
              </a:rPr>
              <a:t>10.4</a:t>
            </a:r>
            <a:r>
              <a:rPr kumimoji="1" lang="zh-CN" altLang="en-US" sz="1800" dirty="0">
                <a:latin typeface="华文中宋"/>
                <a:ea typeface="华文中宋"/>
                <a:cs typeface="华文中宋"/>
              </a:rPr>
              <a:t>毫米，是养蚕业的直接证据。</a:t>
            </a:r>
            <a:endParaRPr kumimoji="1" lang="en-US" altLang="zh-CN" sz="1800" dirty="0">
              <a:latin typeface="华文中宋"/>
              <a:ea typeface="华文中宋"/>
              <a:cs typeface="华文中宋"/>
            </a:endParaRPr>
          </a:p>
          <a:p>
            <a:r>
              <a:rPr kumimoji="1" lang="en-US" altLang="zh-CN" sz="1800" dirty="0">
                <a:latin typeface="华文中宋"/>
                <a:ea typeface="华文中宋"/>
                <a:cs typeface="华文中宋"/>
              </a:rPr>
              <a:t>1984</a:t>
            </a:r>
            <a:r>
              <a:rPr kumimoji="1" lang="zh-CN" altLang="en-US" sz="1800" dirty="0">
                <a:latin typeface="华文中宋"/>
                <a:ea typeface="华文中宋"/>
                <a:cs typeface="华文中宋"/>
              </a:rPr>
              <a:t>年，河南荥阳青台村发现平纹织物。</a:t>
            </a:r>
            <a:endParaRPr kumimoji="1" lang="en-US" altLang="zh-CN" sz="1800" dirty="0">
              <a:latin typeface="华文中宋"/>
              <a:ea typeface="华文中宋"/>
              <a:cs typeface="华文中宋"/>
            </a:endParaRPr>
          </a:p>
          <a:p>
            <a:r>
              <a:rPr kumimoji="1" lang="en-US" altLang="zh-CN" sz="1800" dirty="0">
                <a:latin typeface="华文中宋"/>
                <a:ea typeface="华文中宋"/>
                <a:cs typeface="华文中宋"/>
              </a:rPr>
              <a:t>2005</a:t>
            </a:r>
            <a:r>
              <a:rPr kumimoji="1" lang="zh-CN" altLang="en-US" sz="1800" dirty="0">
                <a:latin typeface="华文中宋"/>
                <a:ea typeface="华文中宋"/>
                <a:cs typeface="华文中宋"/>
              </a:rPr>
              <a:t>年，吴兴钱山漾下层竹筐中有平纹残绸、丝线和丝带。</a:t>
            </a:r>
          </a:p>
        </p:txBody>
      </p:sp>
      <p:pic>
        <p:nvPicPr>
          <p:cNvPr id="3" name="图片 2" descr="1.1-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635000"/>
            <a:ext cx="3400814" cy="3390900"/>
          </a:xfrm>
          <a:prstGeom prst="rect">
            <a:avLst/>
          </a:prstGeom>
        </p:spPr>
      </p:pic>
      <p:pic>
        <p:nvPicPr>
          <p:cNvPr id="9" name="图片占位符 8" descr="127936550_14348654753271n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0" r="8930" b="9240"/>
          <a:stretch/>
        </p:blipFill>
        <p:spPr>
          <a:xfrm>
            <a:off x="4470399" y="457200"/>
            <a:ext cx="3987801" cy="3670300"/>
          </a:xfrm>
        </p:spPr>
      </p:pic>
    </p:spTree>
    <p:extLst>
      <p:ext uri="{BB962C8B-B14F-4D97-AF65-F5344CB8AC3E}">
        <p14:creationId xmlns:p14="http://schemas.microsoft.com/office/powerpoint/2010/main" val="165547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纺织工具：纺（线）与织（布）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63" y="2341211"/>
            <a:ext cx="4340484" cy="2606649"/>
          </a:xfrm>
          <a:prstGeom prst="rect">
            <a:avLst/>
          </a:prstGeom>
        </p:spPr>
      </p:pic>
      <p:pic>
        <p:nvPicPr>
          <p:cNvPr id="8" name="内容占位符 7" descr="围栏旁的男人&#10;&#10;低可信度描述已自动生成">
            <a:extLst>
              <a:ext uri="{FF2B5EF4-FFF2-40B4-BE49-F238E27FC236}">
                <a16:creationId xmlns:a16="http://schemas.microsoft.com/office/drawing/2014/main" id="{71A4C12A-C082-6847-96BD-4791DF5BB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47" y="2125458"/>
            <a:ext cx="4233603" cy="2822403"/>
          </a:xfrm>
        </p:spPr>
      </p:pic>
      <p:sp>
        <p:nvSpPr>
          <p:cNvPr id="9" name="文本占位符 5">
            <a:extLst>
              <a:ext uri="{FF2B5EF4-FFF2-40B4-BE49-F238E27FC236}">
                <a16:creationId xmlns:a16="http://schemas.microsoft.com/office/drawing/2014/main" id="{1ABDECA7-2919-BE42-B69D-782DEE8B85DB}"/>
              </a:ext>
            </a:extLst>
          </p:cNvPr>
          <p:cNvSpPr txBox="1">
            <a:spLocks/>
          </p:cNvSpPr>
          <p:nvPr/>
        </p:nvSpPr>
        <p:spPr>
          <a:xfrm>
            <a:off x="419099" y="5461403"/>
            <a:ext cx="8304213" cy="1309873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捻线纺纱：</a:t>
            </a:r>
            <a:r>
              <a:rPr kumimoji="1" lang="zh-CN" altLang="en-US" sz="1800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纺纱术出现于新石器时代，纺轮可能是纺纱工具。</a:t>
            </a:r>
            <a:endParaRPr kumimoji="1" lang="en-US" altLang="zh-CN" sz="1800" dirty="0">
              <a:solidFill>
                <a:schemeClr val="tx1"/>
              </a:solidFill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40559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19099" y="5203065"/>
            <a:ext cx="8304213" cy="765934"/>
          </a:xfrm>
        </p:spPr>
        <p:txBody>
          <a:bodyPr>
            <a:normAutofit/>
          </a:bodyPr>
          <a:lstStyle/>
          <a:p>
            <a:r>
              <a:rPr kumimoji="1" lang="zh-CN" altLang="en-US" sz="18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织机：</a:t>
            </a:r>
            <a:r>
              <a:rPr kumimoji="1" lang="zh-CN" altLang="en-US" sz="1800" dirty="0">
                <a:latin typeface="华文中宋"/>
                <a:ea typeface="华文中宋"/>
                <a:cs typeface="华文中宋"/>
              </a:rPr>
              <a:t>腰机和固定织机</a:t>
            </a:r>
            <a:endParaRPr kumimoji="1" lang="en-US" altLang="zh-CN" sz="1800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sz="1800" dirty="0">
                <a:solidFill>
                  <a:schemeClr val="accent2"/>
                </a:solidFill>
                <a:latin typeface="华文中宋"/>
                <a:ea typeface="华文中宋"/>
                <a:cs typeface="华文中宋"/>
              </a:rPr>
              <a:t>纺织原理：</a:t>
            </a:r>
            <a:r>
              <a:rPr kumimoji="1" lang="zh-CN" altLang="en-US" sz="1800" dirty="0">
                <a:latin typeface="华文中宋"/>
                <a:ea typeface="华文中宋"/>
                <a:cs typeface="华文中宋"/>
              </a:rPr>
              <a:t>经纬交织</a:t>
            </a:r>
            <a:endParaRPr kumimoji="1" lang="en-US" altLang="zh-CN" sz="18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801" y="889001"/>
            <a:ext cx="4572619" cy="3166961"/>
          </a:xfrm>
          <a:prstGeom prst="rect">
            <a:avLst/>
          </a:prstGeom>
        </p:spPr>
      </p:pic>
      <p:pic>
        <p:nvPicPr>
          <p:cNvPr id="9" name="图片占位符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r="9075"/>
          <a:stretch/>
        </p:blipFill>
        <p:spPr>
          <a:xfrm>
            <a:off x="5059091" y="696701"/>
            <a:ext cx="3664221" cy="3372483"/>
          </a:xfrm>
        </p:spPr>
      </p:pic>
    </p:spTree>
    <p:extLst>
      <p:ext uri="{BB962C8B-B14F-4D97-AF65-F5344CB8AC3E}">
        <p14:creationId xmlns:p14="http://schemas.microsoft.com/office/powerpoint/2010/main" val="428694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19099" y="5203065"/>
            <a:ext cx="8304213" cy="765934"/>
          </a:xfrm>
        </p:spPr>
        <p:txBody>
          <a:bodyPr>
            <a:normAutofit/>
          </a:bodyPr>
          <a:lstStyle/>
          <a:p>
            <a:r>
              <a:rPr kumimoji="1" lang="zh-CN" altLang="en-US" sz="1800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织机：</a:t>
            </a:r>
            <a:r>
              <a:rPr kumimoji="1" lang="zh-CN" altLang="en-US" sz="1800" dirty="0">
                <a:latin typeface="华文中宋"/>
                <a:ea typeface="华文中宋"/>
                <a:cs typeface="华文中宋"/>
              </a:rPr>
              <a:t>腰机和固定织机</a:t>
            </a:r>
            <a:endParaRPr kumimoji="1" lang="en-US" altLang="zh-CN" sz="1800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sz="1800" dirty="0">
                <a:solidFill>
                  <a:schemeClr val="accent2"/>
                </a:solidFill>
                <a:latin typeface="华文中宋"/>
                <a:ea typeface="华文中宋"/>
                <a:cs typeface="华文中宋"/>
              </a:rPr>
              <a:t>纺织原理：</a:t>
            </a:r>
            <a:r>
              <a:rPr kumimoji="1" lang="zh-CN" altLang="en-US" sz="1800" dirty="0">
                <a:latin typeface="华文中宋"/>
                <a:ea typeface="华文中宋"/>
                <a:cs typeface="华文中宋"/>
              </a:rPr>
              <a:t>经纬交织</a:t>
            </a:r>
            <a:endParaRPr kumimoji="1" lang="en-US" altLang="zh-CN" sz="18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489756"/>
            <a:ext cx="5037905" cy="37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599"/>
            <a:ext cx="2475395" cy="1529711"/>
          </a:xfrm>
        </p:spPr>
        <p:txBody>
          <a:bodyPr>
            <a:no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商周：</a:t>
            </a:r>
            <a:br>
              <a:rPr kumimoji="1" lang="en-US" altLang="zh-CN" sz="2400" dirty="0">
                <a:latin typeface="华文中宋"/>
                <a:ea typeface="华文中宋"/>
                <a:cs typeface="华文中宋"/>
              </a:rPr>
            </a:br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丝绸为人所知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034909"/>
          </a:xfrm>
        </p:spPr>
        <p:txBody>
          <a:bodyPr>
            <a:normAutofit lnSpcReduction="10000"/>
          </a:bodyPr>
          <a:lstStyle/>
          <a:p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商周青铜器外包裹丝绸。丝绸为平纹地组织上起斜纹花架，有菱形、方格和回纹等，出现小提花技术。</a:t>
            </a:r>
          </a:p>
          <a:p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豳风</a:t>
            </a:r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七月</a:t>
            </a:r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“蚕月条桑”，</a:t>
            </a:r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魏风</a:t>
            </a:r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十亩之间</a:t>
            </a:r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“桑者闲闲兮”“桑者泄泄兮”，</a:t>
            </a:r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卫风</a:t>
            </a:r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氓</a:t>
            </a:r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“抱布贸丝”。</a:t>
            </a:r>
            <a:endParaRPr kumimoji="1" lang="en-US" altLang="zh-CN" dirty="0">
              <a:solidFill>
                <a:srgbClr val="0000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金文中有匹马束丝易五奴的记录。</a:t>
            </a:r>
            <a:endParaRPr kumimoji="1" lang="en-US" altLang="zh-CN" dirty="0">
              <a:solidFill>
                <a:srgbClr val="0000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禹贡</a:t>
            </a:r>
            <a:r>
              <a:rPr kumimoji="1" lang="en-US" altLang="zh-CN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五州贡丝：兖州“厥贡漆丝，厥篚织文”；青州“厥篚檿丝（檿蚕丝）。”徐州“厥篚玄丝、缟”扬州“厥篚织贝”，荆州“厥篚玄纁玑组”；豫州“厥篚纤纩”</a:t>
            </a:r>
          </a:p>
        </p:txBody>
      </p:sp>
      <p:pic>
        <p:nvPicPr>
          <p:cNvPr id="7" name="图片占位符 6" descr="0024PGeugy6EOn5Ub5xb3&amp;690.jpe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1" r="32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840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说文解字</a:t>
            </a:r>
            <a:r>
              <a:rPr kumimoji="1" lang="en-US" altLang="zh-CN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中的丝绸</a:t>
            </a:r>
            <a:endParaRPr kumimoji="1" lang="en-US" altLang="zh-CN" dirty="0">
              <a:solidFill>
                <a:srgbClr val="FF6600"/>
              </a:solidFill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缯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（缯，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帛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也。杂帛曰缯）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锦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、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绮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（文缯）、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绫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、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纨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（素缯）、缣（并丝缯）、练（绎缯）、绿（青黄帛）、绯（赤帛）、绀（深青帛）、绨、绢、缦、绣、缟。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纱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与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罗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：纱为经纬密度很小的平纹薄丝织物，唐以前称为方孔纱。另一为与罗相近，两经一组起绞而成。罗为经纱纠缠而成。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颜师古注：“纱，纺丝而织也。轻者为纱，绉者为縠（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hu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）。”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轻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绸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重</a:t>
            </a:r>
            <a:r>
              <a:rPr kumimoji="1" lang="zh-CN" altLang="en-US" dirty="0">
                <a:solidFill>
                  <a:srgbClr val="FF6600"/>
                </a:solidFill>
                <a:latin typeface="华文中宋"/>
                <a:ea typeface="华文中宋"/>
                <a:cs typeface="华文中宋"/>
              </a:rPr>
              <a:t>缎</a:t>
            </a:r>
          </a:p>
          <a:p>
            <a:endParaRPr kumimoji="1" lang="zh-CN" altLang="en-US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1231900"/>
          </a:xfrm>
        </p:spPr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丝绸世界</a:t>
            </a:r>
          </a:p>
        </p:txBody>
      </p:sp>
      <p:pic>
        <p:nvPicPr>
          <p:cNvPr id="5" name="图片占位符 4" descr="timg.jpe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5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595625"/>
      </p:ext>
    </p:extLst>
  </p:cSld>
  <p:clrMapOvr>
    <a:masterClrMapping/>
  </p:clrMapOvr>
</p:sld>
</file>

<file path=ppt/theme/theme1.xml><?xml version="1.0" encoding="utf-8"?>
<a:theme xmlns:a="http://schemas.openxmlformats.org/drawingml/2006/main" name="光谱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光谱.thmx</Template>
  <TotalTime>5045</TotalTime>
  <Words>1151</Words>
  <Application>Microsoft Macintosh PowerPoint</Application>
  <PresentationFormat>全屏显示(4:3)</PresentationFormat>
  <Paragraphs>73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华文中宋</vt:lpstr>
      <vt:lpstr>Calibri</vt:lpstr>
      <vt:lpstr>Corbel</vt:lpstr>
      <vt:lpstr>Wingdings</vt:lpstr>
      <vt:lpstr>光谱</vt:lpstr>
      <vt:lpstr>中国文明</vt:lpstr>
      <vt:lpstr>最早的服饰</vt:lpstr>
      <vt:lpstr>丝：中国特色的树上羊毛</vt:lpstr>
      <vt:lpstr>PowerPoint 演示文稿</vt:lpstr>
      <vt:lpstr>纺织工具：纺（线）与织（布）</vt:lpstr>
      <vt:lpstr>PowerPoint 演示文稿</vt:lpstr>
      <vt:lpstr>PowerPoint 演示文稿</vt:lpstr>
      <vt:lpstr>商周： 丝绸为人所知</vt:lpstr>
      <vt:lpstr>丝绸世界</vt:lpstr>
      <vt:lpstr>PowerPoint 演示文稿</vt:lpstr>
      <vt:lpstr>PowerPoint 演示文稿</vt:lpstr>
      <vt:lpstr>唐锦： 经锦和纬锦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丝绸之路</vt:lpstr>
      <vt:lpstr>丝绸之路的界定</vt:lpstr>
      <vt:lpstr>麻：中国特色的植物性织物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中国自身的织物世界</vt:lpstr>
    </vt:vector>
  </TitlesOfParts>
  <Company>SYSU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中国文明</dc:title>
  <dc:creator>Jian Xu</dc:creator>
  <cp:lastModifiedBy>Jian Xu</cp:lastModifiedBy>
  <cp:revision>190</cp:revision>
  <dcterms:created xsi:type="dcterms:W3CDTF">2016-09-21T15:29:21Z</dcterms:created>
  <dcterms:modified xsi:type="dcterms:W3CDTF">2021-06-30T12:08:49Z</dcterms:modified>
</cp:coreProperties>
</file>